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0" r:id="rId6"/>
    <p:sldId id="293" r:id="rId7"/>
    <p:sldId id="290" r:id="rId8"/>
    <p:sldId id="291" r:id="rId9"/>
    <p:sldId id="292" r:id="rId10"/>
    <p:sldId id="294" r:id="rId11"/>
    <p:sldId id="295" r:id="rId12"/>
    <p:sldId id="29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AC538DBE-A2F8-49F6-9300-19AD4524CB38}"/>
    <pc:docChg chg="custSel modSld">
      <pc:chgData name="Pascalle Cup" userId="abbe84a0-611b-406e-b251-e8b4b71c069a" providerId="ADAL" clId="{AC538DBE-A2F8-49F6-9300-19AD4524CB38}" dt="2023-09-26T20:37:44.418" v="21" actId="478"/>
      <pc:docMkLst>
        <pc:docMk/>
      </pc:docMkLst>
      <pc:sldChg chg="delSp modSp mod">
        <pc:chgData name="Pascalle Cup" userId="abbe84a0-611b-406e-b251-e8b4b71c069a" providerId="ADAL" clId="{AC538DBE-A2F8-49F6-9300-19AD4524CB38}" dt="2023-09-26T20:37:32.479" v="20" actId="478"/>
        <pc:sldMkLst>
          <pc:docMk/>
          <pc:sldMk cId="3060570135" sldId="270"/>
        </pc:sldMkLst>
        <pc:spChg chg="del">
          <ac:chgData name="Pascalle Cup" userId="abbe84a0-611b-406e-b251-e8b4b71c069a" providerId="ADAL" clId="{AC538DBE-A2F8-49F6-9300-19AD4524CB38}" dt="2023-09-26T20:37:32.479" v="20" actId="478"/>
          <ac:spMkLst>
            <pc:docMk/>
            <pc:sldMk cId="3060570135" sldId="270"/>
            <ac:spMk id="5" creationId="{417BDE04-5045-40D8-A506-2EA8F4817711}"/>
          </ac:spMkLst>
        </pc:spChg>
        <pc:spChg chg="mod">
          <ac:chgData name="Pascalle Cup" userId="abbe84a0-611b-406e-b251-e8b4b71c069a" providerId="ADAL" clId="{AC538DBE-A2F8-49F6-9300-19AD4524CB38}" dt="2023-09-26T20:37:28.114" v="19" actId="404"/>
          <ac:spMkLst>
            <pc:docMk/>
            <pc:sldMk cId="3060570135" sldId="270"/>
            <ac:spMk id="19" creationId="{14E73B20-0538-4583-99A5-6DBBBDB452F7}"/>
          </ac:spMkLst>
        </pc:spChg>
      </pc:sldChg>
      <pc:sldChg chg="delSp mod">
        <pc:chgData name="Pascalle Cup" userId="abbe84a0-611b-406e-b251-e8b4b71c069a" providerId="ADAL" clId="{AC538DBE-A2F8-49F6-9300-19AD4524CB38}" dt="2023-09-26T20:37:44.418" v="21" actId="478"/>
        <pc:sldMkLst>
          <pc:docMk/>
          <pc:sldMk cId="559340871" sldId="296"/>
        </pc:sldMkLst>
        <pc:spChg chg="del">
          <ac:chgData name="Pascalle Cup" userId="abbe84a0-611b-406e-b251-e8b4b71c069a" providerId="ADAL" clId="{AC538DBE-A2F8-49F6-9300-19AD4524CB38}" dt="2023-09-26T20:37:44.418" v="21" actId="478"/>
          <ac:spMkLst>
            <pc:docMk/>
            <pc:sldMk cId="559340871" sldId="296"/>
            <ac:spMk id="5" creationId="{231EFACB-5123-12F2-0DC3-44EE5DEA0E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26/09/2023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26-9-2023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26-9-2023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26-9-2023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26-9-2023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26-9-2023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26-9-2023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26-9-2023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26-9-2023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26-9-2023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26-9-2023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26-9-2023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26-9-2023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26-9-2023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26-9-2023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247330"/>
            <a:ext cx="8676000" cy="2239070"/>
          </a:xfrm>
        </p:spPr>
        <p:txBody>
          <a:bodyPr/>
          <a:lstStyle/>
          <a:p>
            <a:r>
              <a:rPr lang="nl-NL" dirty="0"/>
              <a:t>Het maken van een uitnodiging</a:t>
            </a:r>
            <a:br>
              <a:rPr lang="nl-NL" dirty="0"/>
            </a:br>
            <a:r>
              <a:rPr lang="nl-NL" sz="4400" dirty="0"/>
              <a:t>AIDA en 7P’s </a:t>
            </a:r>
            <a:endParaRPr lang="nl-NL" dirty="0"/>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Tree>
    <p:extLst>
      <p:ext uri="{BB962C8B-B14F-4D97-AF65-F5344CB8AC3E}">
        <p14:creationId xmlns:p14="http://schemas.microsoft.com/office/powerpoint/2010/main" val="306057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7451F-A36E-7844-5AAC-421F721EC6EA}"/>
              </a:ext>
            </a:extLst>
          </p:cNvPr>
          <p:cNvSpPr>
            <a:spLocks noGrp="1"/>
          </p:cNvSpPr>
          <p:nvPr>
            <p:ph type="title"/>
          </p:nvPr>
        </p:nvSpPr>
        <p:spPr>
          <a:xfrm>
            <a:off x="371476" y="296863"/>
            <a:ext cx="5638799" cy="1160403"/>
          </a:xfrm>
        </p:spPr>
        <p:txBody>
          <a:bodyPr vert="horz" lIns="0" tIns="36000" rIns="0" bIns="0" rtlCol="0" anchor="t" anchorCtr="0">
            <a:normAutofit/>
          </a:bodyPr>
          <a:lstStyle/>
          <a:p>
            <a:r>
              <a:rPr lang="nl-NL" sz="2800" b="1" kern="1200" spc="0" baseline="0" dirty="0">
                <a:solidFill>
                  <a:schemeClr val="accent5">
                    <a:lumMod val="60000"/>
                    <a:lumOff val="40000"/>
                  </a:schemeClr>
                </a:solidFill>
                <a:latin typeface="+mj-lt"/>
                <a:ea typeface="+mj-ea"/>
                <a:cs typeface="+mj-cs"/>
              </a:rPr>
              <a:t>Opdracht waar jullie na de uitleg mee aan de slag gaan:  </a:t>
            </a:r>
          </a:p>
        </p:txBody>
      </p:sp>
      <p:sp>
        <p:nvSpPr>
          <p:cNvPr id="5" name="Tijdelijke aanduiding voor dianummer 4">
            <a:extLst>
              <a:ext uri="{FF2B5EF4-FFF2-40B4-BE49-F238E27FC236}">
                <a16:creationId xmlns:a16="http://schemas.microsoft.com/office/drawing/2014/main" id="{0F3B5581-9009-B997-BB4F-B3FA90963810}"/>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sp>
        <p:nvSpPr>
          <p:cNvPr id="11" name="Tekstvak 10">
            <a:extLst>
              <a:ext uri="{FF2B5EF4-FFF2-40B4-BE49-F238E27FC236}">
                <a16:creationId xmlns:a16="http://schemas.microsoft.com/office/drawing/2014/main" id="{16E995C7-7DFE-80D1-5C0E-C2C709F27F33}"/>
              </a:ext>
            </a:extLst>
          </p:cNvPr>
          <p:cNvSpPr txBox="1"/>
          <p:nvPr/>
        </p:nvSpPr>
        <p:spPr>
          <a:xfrm>
            <a:off x="371475" y="1709738"/>
            <a:ext cx="5645150" cy="4419599"/>
          </a:xfrm>
          <a:prstGeom prst="rect">
            <a:avLst/>
          </a:prstGeom>
        </p:spPr>
        <p:txBody>
          <a:bodyPr vert="horz" lIns="0" tIns="0" rIns="0" bIns="0" numCol="1" spcCol="180000" rtlCol="0">
            <a:normAutofit/>
          </a:bodyPr>
          <a:lstStyle/>
          <a:p>
            <a:pPr>
              <a:lnSpc>
                <a:spcPct val="90000"/>
              </a:lnSpc>
              <a:spcAft>
                <a:spcPts val="600"/>
              </a:spcAft>
            </a:pPr>
            <a:endParaRPr lang="nl-NL" dirty="0"/>
          </a:p>
          <a:p>
            <a:pPr marL="342900" indent="-342900">
              <a:lnSpc>
                <a:spcPct val="90000"/>
              </a:lnSpc>
              <a:spcAft>
                <a:spcPts val="600"/>
              </a:spcAft>
              <a:buFont typeface="+mj-lt"/>
              <a:buAutoNum type="arabicPeriod"/>
            </a:pPr>
            <a:r>
              <a:rPr lang="nl-NL" dirty="0"/>
              <a:t>Kijk nog eens naar de drie communicatiemiddelen uit jullie communicatieplan. In hoeverre sluiten die aan bij de criteria van AIDA? Of gaan jullie nog iets aanpassen? </a:t>
            </a:r>
          </a:p>
          <a:p>
            <a:pPr marL="342900" indent="-342900">
              <a:lnSpc>
                <a:spcPct val="90000"/>
              </a:lnSpc>
              <a:spcAft>
                <a:spcPts val="600"/>
              </a:spcAft>
              <a:buFont typeface="+mj-lt"/>
              <a:buAutoNum type="arabicPeriod"/>
            </a:pPr>
            <a:endParaRPr lang="nl-NL" dirty="0"/>
          </a:p>
          <a:p>
            <a:pPr marL="342900" indent="-342900">
              <a:lnSpc>
                <a:spcPct val="90000"/>
              </a:lnSpc>
              <a:spcAft>
                <a:spcPts val="600"/>
              </a:spcAft>
              <a:buFont typeface="+mj-lt"/>
              <a:buAutoNum type="arabicPeriod"/>
            </a:pPr>
            <a:r>
              <a:rPr lang="nl-NL" dirty="0"/>
              <a:t>Pak nu de uitnodiging die jullie misschien al hebben. Bedenk hoe je het AIDA model kan toepassen op het gekozen medium.</a:t>
            </a:r>
          </a:p>
          <a:p>
            <a:pPr marL="342900" indent="-342900">
              <a:lnSpc>
                <a:spcPct val="90000"/>
              </a:lnSpc>
              <a:spcAft>
                <a:spcPts val="600"/>
              </a:spcAft>
              <a:buFont typeface="+mj-lt"/>
              <a:buAutoNum type="arabicPeriod"/>
            </a:pPr>
            <a:endParaRPr lang="nl-NL" dirty="0"/>
          </a:p>
          <a:p>
            <a:pPr marL="342900" indent="-342900">
              <a:lnSpc>
                <a:spcPct val="90000"/>
              </a:lnSpc>
              <a:spcAft>
                <a:spcPts val="600"/>
              </a:spcAft>
              <a:buFont typeface="+mj-lt"/>
              <a:buAutoNum type="arabicPeriod"/>
            </a:pPr>
            <a:r>
              <a:rPr lang="nl-NL" dirty="0"/>
              <a:t>Leg de uitnodiging dan naast de Marketingmix, de 7 P’s: sluit het aan of moet er iets bij of aangepast worden? </a:t>
            </a:r>
          </a:p>
          <a:p>
            <a:pPr marL="342900" indent="-342900">
              <a:lnSpc>
                <a:spcPct val="90000"/>
              </a:lnSpc>
              <a:spcAft>
                <a:spcPts val="600"/>
              </a:spcAft>
              <a:buFont typeface="+mj-lt"/>
              <a:buAutoNum type="arabicPeriod"/>
            </a:pPr>
            <a:endParaRPr lang="nl-NL" dirty="0"/>
          </a:p>
          <a:p>
            <a:pPr marL="342900" indent="-342900">
              <a:lnSpc>
                <a:spcPct val="90000"/>
              </a:lnSpc>
              <a:spcAft>
                <a:spcPts val="600"/>
              </a:spcAft>
              <a:buFont typeface="+mj-lt"/>
              <a:buAutoNum type="arabicPeriod"/>
            </a:pPr>
            <a:r>
              <a:rPr lang="nl-NL" dirty="0"/>
              <a:t>Pas alle input toe en pas dus de uitnodiging aan. </a:t>
            </a:r>
          </a:p>
        </p:txBody>
      </p:sp>
      <p:pic>
        <p:nvPicPr>
          <p:cNvPr id="1029" name="Picture 5" descr="Marketingcommunicatiemiddelen - Het totaaloverzicht">
            <a:extLst>
              <a:ext uri="{FF2B5EF4-FFF2-40B4-BE49-F238E27FC236}">
                <a16:creationId xmlns:a16="http://schemas.microsoft.com/office/drawing/2014/main" id="{E9C08540-60D5-473A-47C1-AA495BDA6F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34" r="26883" b="1"/>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036" name="Text Placeholder 7">
            <a:extLst>
              <a:ext uri="{FF2B5EF4-FFF2-40B4-BE49-F238E27FC236}">
                <a16:creationId xmlns:a16="http://schemas.microsoft.com/office/drawing/2014/main" id="{2EA9593F-4FBD-7781-4336-6E4D8F706DB8}"/>
              </a:ext>
            </a:extLst>
          </p:cNvPr>
          <p:cNvSpPr>
            <a:spLocks noGrp="1"/>
          </p:cNvSpPr>
          <p:nvPr>
            <p:ph type="body" sz="quarter" idx="15"/>
          </p:nvPr>
        </p:nvSpPr>
        <p:spPr>
          <a:xfrm>
            <a:off x="10999221" y="6308761"/>
            <a:ext cx="810000" cy="168361"/>
          </a:xfrm>
        </p:spPr>
        <p:txBody>
          <a:bodyPr/>
          <a:lstStyle/>
          <a:p>
            <a:endParaRPr lang="en-US"/>
          </a:p>
        </p:txBody>
      </p:sp>
      <p:sp>
        <p:nvSpPr>
          <p:cNvPr id="3" name="Tijdelijke aanduiding voor datum 2">
            <a:extLst>
              <a:ext uri="{FF2B5EF4-FFF2-40B4-BE49-F238E27FC236}">
                <a16:creationId xmlns:a16="http://schemas.microsoft.com/office/drawing/2014/main" id="{834D8B7B-6850-4C5C-4C2B-A5D2DA94EB2D}"/>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26-9-2023</a:t>
            </a:fld>
            <a:endParaRPr lang="nl-NL" noProof="0"/>
          </a:p>
        </p:txBody>
      </p:sp>
    </p:spTree>
    <p:extLst>
      <p:ext uri="{BB962C8B-B14F-4D97-AF65-F5344CB8AC3E}">
        <p14:creationId xmlns:p14="http://schemas.microsoft.com/office/powerpoint/2010/main" val="155617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solidFill>
                  <a:schemeClr val="accent5">
                    <a:lumMod val="60000"/>
                    <a:lumOff val="40000"/>
                  </a:schemeClr>
                </a:solidFill>
              </a:rPr>
              <a:t>Waarom input? </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8" name="Tekstvak 7">
            <a:extLst>
              <a:ext uri="{FF2B5EF4-FFF2-40B4-BE49-F238E27FC236}">
                <a16:creationId xmlns:a16="http://schemas.microsoft.com/office/drawing/2014/main" id="{B7E3B9A2-BA3D-0A6F-0CE0-87EEC0244659}"/>
              </a:ext>
            </a:extLst>
          </p:cNvPr>
          <p:cNvSpPr txBox="1"/>
          <p:nvPr/>
        </p:nvSpPr>
        <p:spPr>
          <a:xfrm>
            <a:off x="371476" y="1088461"/>
            <a:ext cx="10310270" cy="2585323"/>
          </a:xfrm>
          <a:prstGeom prst="rect">
            <a:avLst/>
          </a:prstGeom>
          <a:noFill/>
        </p:spPr>
        <p:txBody>
          <a:bodyPr wrap="square">
            <a:spAutoFit/>
          </a:bodyPr>
          <a:lstStyle/>
          <a:p>
            <a:r>
              <a:rPr lang="nl-NL" dirty="0"/>
              <a:t>Jullie kunnen de beste en mooiste ideeën hebben voor een activiteit maar hoe zorg je dat mensen op de hoogte zijn van het evenement? </a:t>
            </a:r>
          </a:p>
          <a:p>
            <a:endParaRPr lang="nl-NL" dirty="0"/>
          </a:p>
          <a:p>
            <a:r>
              <a:rPr lang="nl-NL" dirty="0"/>
              <a:t>Hoe betrek je ze bij de uitvoering en hoe kom je erachter dat het doel van je activiteit ook behaald is? </a:t>
            </a:r>
          </a:p>
          <a:p>
            <a:endParaRPr lang="nl-NL" dirty="0"/>
          </a:p>
          <a:p>
            <a:r>
              <a:rPr lang="nl-NL" dirty="0"/>
              <a:t>Marketing en communicatie is veel meer dan alleen ervoor zorgen dat de verkoopcijfers omhoog gaan. Bij Marketing en communicatie komt ook  psychologie en sociologie terug maar laat vooral je creativiteit zien!</a:t>
            </a:r>
          </a:p>
        </p:txBody>
      </p:sp>
      <p:pic>
        <p:nvPicPr>
          <p:cNvPr id="10" name="Afbeelding 9">
            <a:extLst>
              <a:ext uri="{FF2B5EF4-FFF2-40B4-BE49-F238E27FC236}">
                <a16:creationId xmlns:a16="http://schemas.microsoft.com/office/drawing/2014/main" id="{E0388FA7-02C0-DCEA-7404-FBFF8315C173}"/>
              </a:ext>
            </a:extLst>
          </p:cNvPr>
          <p:cNvPicPr>
            <a:picLocks noChangeAspect="1"/>
          </p:cNvPicPr>
          <p:nvPr/>
        </p:nvPicPr>
        <p:blipFill rotWithShape="1">
          <a:blip r:embed="rId2"/>
          <a:srcRect l="29719" t="46283" r="27739" b="45467"/>
          <a:stretch/>
        </p:blipFill>
        <p:spPr>
          <a:xfrm>
            <a:off x="645673" y="4008539"/>
            <a:ext cx="9559636" cy="104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kstvak 11">
            <a:extLst>
              <a:ext uri="{FF2B5EF4-FFF2-40B4-BE49-F238E27FC236}">
                <a16:creationId xmlns:a16="http://schemas.microsoft.com/office/drawing/2014/main" id="{F6D811BB-C510-7A12-720E-223400971748}"/>
              </a:ext>
            </a:extLst>
          </p:cNvPr>
          <p:cNvSpPr txBox="1"/>
          <p:nvPr/>
        </p:nvSpPr>
        <p:spPr>
          <a:xfrm>
            <a:off x="371476" y="5517573"/>
            <a:ext cx="10310270" cy="646331"/>
          </a:xfrm>
          <a:prstGeom prst="rect">
            <a:avLst/>
          </a:prstGeom>
          <a:solidFill>
            <a:schemeClr val="accent5">
              <a:lumMod val="40000"/>
              <a:lumOff val="60000"/>
            </a:schemeClr>
          </a:solidFill>
        </p:spPr>
        <p:txBody>
          <a:bodyPr wrap="square" rtlCol="0">
            <a:spAutoFit/>
          </a:bodyPr>
          <a:lstStyle/>
          <a:p>
            <a:r>
              <a:rPr lang="nl-NL" dirty="0"/>
              <a:t>De uitnodiging en alle info uit deze workshop kan als alinea in hoofdstuk 2: geeft verdieping en laat zien dat jullie de theorie toe hebben gepast! </a:t>
            </a:r>
          </a:p>
        </p:txBody>
      </p:sp>
    </p:spTree>
    <p:extLst>
      <p:ext uri="{BB962C8B-B14F-4D97-AF65-F5344CB8AC3E}">
        <p14:creationId xmlns:p14="http://schemas.microsoft.com/office/powerpoint/2010/main" val="343858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7CA9-7617-DBA5-FD7C-2A3B9B5A075A}"/>
              </a:ext>
            </a:extLst>
          </p:cNvPr>
          <p:cNvSpPr>
            <a:spLocks noGrp="1"/>
          </p:cNvSpPr>
          <p:nvPr>
            <p:ph type="title"/>
          </p:nvPr>
        </p:nvSpPr>
        <p:spPr/>
        <p:txBody>
          <a:bodyPr/>
          <a:lstStyle/>
          <a:p>
            <a:r>
              <a:rPr lang="nl-NL">
                <a:solidFill>
                  <a:schemeClr val="accent5">
                    <a:lumMod val="60000"/>
                    <a:lumOff val="40000"/>
                  </a:schemeClr>
                </a:solidFill>
              </a:rPr>
              <a:t>Marketingmix</a:t>
            </a:r>
            <a:endParaRPr lang="nl-NL" dirty="0">
              <a:solidFill>
                <a:schemeClr val="accent5">
                  <a:lumMod val="60000"/>
                  <a:lumOff val="40000"/>
                </a:schemeClr>
              </a:solidFill>
            </a:endParaRPr>
          </a:p>
        </p:txBody>
      </p:sp>
      <p:sp>
        <p:nvSpPr>
          <p:cNvPr id="3" name="Tijdelijke aanduiding voor datum 2">
            <a:extLst>
              <a:ext uri="{FF2B5EF4-FFF2-40B4-BE49-F238E27FC236}">
                <a16:creationId xmlns:a16="http://schemas.microsoft.com/office/drawing/2014/main" id="{FCC1CF4C-7C96-9AE7-964D-116CB19F8142}"/>
              </a:ext>
            </a:extLst>
          </p:cNvPr>
          <p:cNvSpPr>
            <a:spLocks noGrp="1"/>
          </p:cNvSpPr>
          <p:nvPr>
            <p:ph type="dt" sz="half" idx="10"/>
          </p:nvPr>
        </p:nvSpPr>
        <p:spPr/>
        <p:txBody>
          <a:bodyPr/>
          <a:lstStyle/>
          <a:p>
            <a:fld id="{B6837ED8-77B1-4D92-8A4C-07939ECD182A}" type="datetime1">
              <a:rPr lang="nl-NL" noProof="0" smtClean="0"/>
              <a:t>26-9-2023</a:t>
            </a:fld>
            <a:endParaRPr lang="nl-NL" noProof="0"/>
          </a:p>
        </p:txBody>
      </p:sp>
      <p:sp>
        <p:nvSpPr>
          <p:cNvPr id="5" name="Tijdelijke aanduiding voor dianummer 4">
            <a:extLst>
              <a:ext uri="{FF2B5EF4-FFF2-40B4-BE49-F238E27FC236}">
                <a16:creationId xmlns:a16="http://schemas.microsoft.com/office/drawing/2014/main" id="{3B7FEA3E-5CAA-07DB-9564-9715C38F04E1}"/>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7" name="Tekstvak 6">
            <a:extLst>
              <a:ext uri="{FF2B5EF4-FFF2-40B4-BE49-F238E27FC236}">
                <a16:creationId xmlns:a16="http://schemas.microsoft.com/office/drawing/2014/main" id="{91C737F8-5EA8-7C6F-6DEB-5142BE2913DA}"/>
              </a:ext>
            </a:extLst>
          </p:cNvPr>
          <p:cNvSpPr txBox="1"/>
          <p:nvPr/>
        </p:nvSpPr>
        <p:spPr>
          <a:xfrm>
            <a:off x="371477" y="1235479"/>
            <a:ext cx="10108029" cy="2308324"/>
          </a:xfrm>
          <a:prstGeom prst="rect">
            <a:avLst/>
          </a:prstGeom>
          <a:noFill/>
        </p:spPr>
        <p:txBody>
          <a:bodyPr wrap="square">
            <a:spAutoFit/>
          </a:bodyPr>
          <a:lstStyle/>
          <a:p>
            <a:r>
              <a:rPr lang="nl-NL" b="1"/>
              <a:t>Marketingmix – 7 P’s</a:t>
            </a:r>
          </a:p>
          <a:p>
            <a:r>
              <a:rPr lang="nl-NL"/>
              <a:t>1.Wat is de naam van jullie dienst?</a:t>
            </a:r>
          </a:p>
          <a:p>
            <a:r>
              <a:rPr lang="nl-NL"/>
              <a:t>2.Wat is de plaats van het evenement?</a:t>
            </a:r>
          </a:p>
          <a:p>
            <a:r>
              <a:rPr lang="nl-NL"/>
              <a:t>3.Hoe promoten jullie het evenement?</a:t>
            </a:r>
          </a:p>
          <a:p>
            <a:r>
              <a:rPr lang="nl-NL"/>
              <a:t>4.Wat is de prijs voor de bezoeker van het evenement?</a:t>
            </a:r>
          </a:p>
          <a:p>
            <a:r>
              <a:rPr lang="nl-NL"/>
              <a:t>5.Wat verwachten jullie van het personeel?</a:t>
            </a:r>
          </a:p>
          <a:p>
            <a:r>
              <a:rPr lang="nl-NL"/>
              <a:t>6.Hoe zorg je ervoor dat de dienst op een passende manier wordt gepresenteerd?</a:t>
            </a:r>
          </a:p>
          <a:p>
            <a:r>
              <a:rPr lang="nl-NL"/>
              <a:t>7.Wat maakt jullie evenement uniek? Oftewel; wat is jullie paarse koe?</a:t>
            </a:r>
            <a:endParaRPr lang="nl-NL" dirty="0"/>
          </a:p>
        </p:txBody>
      </p:sp>
      <p:sp>
        <p:nvSpPr>
          <p:cNvPr id="9" name="Tekstvak 8">
            <a:extLst>
              <a:ext uri="{FF2B5EF4-FFF2-40B4-BE49-F238E27FC236}">
                <a16:creationId xmlns:a16="http://schemas.microsoft.com/office/drawing/2014/main" id="{5AB00462-5BAE-25B7-10A4-73AAC36F3C75}"/>
              </a:ext>
            </a:extLst>
          </p:cNvPr>
          <p:cNvSpPr txBox="1"/>
          <p:nvPr/>
        </p:nvSpPr>
        <p:spPr>
          <a:xfrm>
            <a:off x="446435" y="3876294"/>
            <a:ext cx="3416011" cy="2308324"/>
          </a:xfrm>
          <a:prstGeom prst="rect">
            <a:avLst/>
          </a:prstGeom>
          <a:solidFill>
            <a:schemeClr val="accent5">
              <a:lumMod val="40000"/>
              <a:lumOff val="60000"/>
            </a:schemeClr>
          </a:solidFill>
        </p:spPr>
        <p:txBody>
          <a:bodyPr wrap="square">
            <a:spAutoFit/>
          </a:bodyPr>
          <a:lstStyle/>
          <a:p>
            <a:pPr algn="l">
              <a:buFont typeface="Arial" panose="020B0604020202020204" pitchFamily="34" charset="0"/>
              <a:buChar char="•"/>
            </a:pPr>
            <a:r>
              <a:rPr lang="fr-FR" b="0" i="0" dirty="0">
                <a:solidFill>
                  <a:srgbClr val="202124"/>
                </a:solidFill>
                <a:effectLst/>
                <a:latin typeface="Google Sans"/>
              </a:rPr>
              <a:t>Product.</a:t>
            </a:r>
          </a:p>
          <a:p>
            <a:pPr algn="l">
              <a:buFont typeface="Arial" panose="020B0604020202020204" pitchFamily="34" charset="0"/>
              <a:buChar char="•"/>
            </a:pPr>
            <a:r>
              <a:rPr lang="fr-FR" b="0" i="0" dirty="0" err="1">
                <a:solidFill>
                  <a:srgbClr val="202124"/>
                </a:solidFill>
                <a:effectLst/>
                <a:latin typeface="Google Sans"/>
              </a:rPr>
              <a:t>Plaats</a:t>
            </a:r>
            <a:r>
              <a:rPr lang="fr-FR" b="0" i="0" dirty="0">
                <a:solidFill>
                  <a:srgbClr val="202124"/>
                </a:solidFill>
                <a:effectLst/>
                <a:latin typeface="Google Sans"/>
              </a:rPr>
              <a:t>.</a:t>
            </a:r>
          </a:p>
          <a:p>
            <a:pPr algn="l">
              <a:buFont typeface="Arial" panose="020B0604020202020204" pitchFamily="34" charset="0"/>
              <a:buChar char="•"/>
            </a:pPr>
            <a:r>
              <a:rPr lang="fr-FR" b="0" i="0" dirty="0" err="1">
                <a:solidFill>
                  <a:srgbClr val="202124"/>
                </a:solidFill>
                <a:effectLst/>
                <a:latin typeface="Google Sans"/>
              </a:rPr>
              <a:t>Prijs</a:t>
            </a:r>
            <a:r>
              <a:rPr lang="fr-FR" b="0" i="0" dirty="0">
                <a:solidFill>
                  <a:srgbClr val="202124"/>
                </a:solidFill>
                <a:effectLst/>
                <a:latin typeface="Google Sans"/>
              </a:rPr>
              <a:t>.</a:t>
            </a:r>
          </a:p>
          <a:p>
            <a:pPr algn="l">
              <a:buFont typeface="Arial" panose="020B0604020202020204" pitchFamily="34" charset="0"/>
              <a:buChar char="•"/>
            </a:pPr>
            <a:r>
              <a:rPr lang="fr-FR" b="0" i="0" dirty="0" err="1">
                <a:solidFill>
                  <a:srgbClr val="202124"/>
                </a:solidFill>
                <a:effectLst/>
                <a:latin typeface="Google Sans"/>
              </a:rPr>
              <a:t>Promotie</a:t>
            </a:r>
            <a:r>
              <a:rPr lang="fr-FR" b="0" i="0" dirty="0">
                <a:solidFill>
                  <a:srgbClr val="202124"/>
                </a:solidFill>
                <a:effectLst/>
                <a:latin typeface="Google Sans"/>
              </a:rPr>
              <a:t>.</a:t>
            </a:r>
          </a:p>
          <a:p>
            <a:pPr algn="l">
              <a:buFont typeface="Arial" panose="020B0604020202020204" pitchFamily="34" charset="0"/>
              <a:buChar char="•"/>
            </a:pPr>
            <a:r>
              <a:rPr lang="fr-FR" b="0" i="0" dirty="0" err="1">
                <a:solidFill>
                  <a:srgbClr val="202124"/>
                </a:solidFill>
                <a:effectLst/>
                <a:latin typeface="Google Sans"/>
              </a:rPr>
              <a:t>Personeel</a:t>
            </a:r>
            <a:r>
              <a:rPr lang="fr-FR" b="0" i="0" dirty="0">
                <a:solidFill>
                  <a:srgbClr val="202124"/>
                </a:solidFill>
                <a:effectLst/>
                <a:latin typeface="Google Sans"/>
              </a:rPr>
              <a:t>.</a:t>
            </a:r>
          </a:p>
          <a:p>
            <a:pPr algn="l">
              <a:buFont typeface="Arial" panose="020B0604020202020204" pitchFamily="34" charset="0"/>
              <a:buChar char="•"/>
            </a:pPr>
            <a:r>
              <a:rPr lang="fr-FR" b="0" i="0" dirty="0" err="1">
                <a:solidFill>
                  <a:srgbClr val="202124"/>
                </a:solidFill>
                <a:effectLst/>
                <a:latin typeface="Google Sans"/>
              </a:rPr>
              <a:t>Proces</a:t>
            </a:r>
            <a:r>
              <a:rPr lang="fr-FR" b="0" i="0" dirty="0">
                <a:solidFill>
                  <a:srgbClr val="202124"/>
                </a:solidFill>
                <a:effectLst/>
                <a:latin typeface="Google Sans"/>
              </a:rPr>
              <a:t>.</a:t>
            </a:r>
          </a:p>
          <a:p>
            <a:pPr algn="l">
              <a:buFont typeface="Arial" panose="020B0604020202020204" pitchFamily="34" charset="0"/>
              <a:buChar char="•"/>
            </a:pPr>
            <a:r>
              <a:rPr lang="fr-FR" b="0" i="0" dirty="0">
                <a:solidFill>
                  <a:srgbClr val="202124"/>
                </a:solidFill>
                <a:effectLst/>
                <a:latin typeface="Google Sans"/>
              </a:rPr>
              <a:t>Physical </a:t>
            </a:r>
            <a:r>
              <a:rPr lang="fr-FR" b="0" i="0" dirty="0" err="1">
                <a:solidFill>
                  <a:srgbClr val="202124"/>
                </a:solidFill>
                <a:effectLst/>
                <a:latin typeface="Google Sans"/>
              </a:rPr>
              <a:t>evidence</a:t>
            </a:r>
            <a:r>
              <a:rPr lang="fr-FR" b="0" i="0" dirty="0">
                <a:solidFill>
                  <a:srgbClr val="202124"/>
                </a:solidFill>
                <a:effectLst/>
                <a:latin typeface="Google Sans"/>
              </a:rPr>
              <a:t>/</a:t>
            </a:r>
            <a:r>
              <a:rPr lang="fr-FR" b="0" i="0" dirty="0" err="1">
                <a:solidFill>
                  <a:srgbClr val="202124"/>
                </a:solidFill>
                <a:effectLst/>
                <a:latin typeface="Google Sans"/>
              </a:rPr>
              <a:t>environment</a:t>
            </a:r>
            <a:endParaRPr lang="fr-FR" b="0" i="0" dirty="0">
              <a:solidFill>
                <a:srgbClr val="202124"/>
              </a:solidFill>
              <a:effectLst/>
              <a:latin typeface="Google Sans"/>
            </a:endParaRPr>
          </a:p>
          <a:p>
            <a:pPr algn="l"/>
            <a:r>
              <a:rPr lang="fr-FR" dirty="0">
                <a:solidFill>
                  <a:srgbClr val="202124"/>
                </a:solidFill>
                <a:latin typeface="Google Sans"/>
              </a:rPr>
              <a:t>= het </a:t>
            </a:r>
            <a:r>
              <a:rPr lang="fr-FR" dirty="0" err="1">
                <a:solidFill>
                  <a:srgbClr val="202124"/>
                </a:solidFill>
                <a:latin typeface="Google Sans"/>
              </a:rPr>
              <a:t>originele</a:t>
            </a:r>
            <a:r>
              <a:rPr lang="fr-FR" dirty="0">
                <a:solidFill>
                  <a:srgbClr val="202124"/>
                </a:solidFill>
                <a:latin typeface="Google Sans"/>
              </a:rPr>
              <a:t> model</a:t>
            </a:r>
            <a:endParaRPr lang="fr-FR" b="0" i="0" dirty="0">
              <a:solidFill>
                <a:srgbClr val="202124"/>
              </a:solidFill>
              <a:effectLst/>
              <a:latin typeface="Google Sans"/>
            </a:endParaRPr>
          </a:p>
        </p:txBody>
      </p:sp>
      <p:pic>
        <p:nvPicPr>
          <p:cNvPr id="13" name="Afbeelding 12" descr="Cirkeldiagram en potloodpercentageteken">
            <a:extLst>
              <a:ext uri="{FF2B5EF4-FFF2-40B4-BE49-F238E27FC236}">
                <a16:creationId xmlns:a16="http://schemas.microsoft.com/office/drawing/2014/main" id="{3A8E7B6F-6222-34FC-DEF3-996A07541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847" y="3876294"/>
            <a:ext cx="3495152" cy="2330296"/>
          </a:xfrm>
          <a:prstGeom prst="rect">
            <a:avLst/>
          </a:prstGeom>
        </p:spPr>
      </p:pic>
    </p:spTree>
    <p:extLst>
      <p:ext uri="{BB962C8B-B14F-4D97-AF65-F5344CB8AC3E}">
        <p14:creationId xmlns:p14="http://schemas.microsoft.com/office/powerpoint/2010/main" val="277012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168A2-9ED6-F4B8-B704-3540E18A313A}"/>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solidFill>
                  <a:schemeClr val="accent5">
                    <a:lumMod val="60000"/>
                    <a:lumOff val="40000"/>
                  </a:schemeClr>
                </a:solidFill>
                <a:latin typeface="+mj-lt"/>
                <a:ea typeface="+mj-ea"/>
                <a:cs typeface="+mj-cs"/>
              </a:rPr>
              <a:t>Communicatiemodel en AIDA</a:t>
            </a:r>
            <a:br>
              <a:rPr lang="nl-NL" b="1" kern="1200" spc="0" baseline="0" dirty="0">
                <a:solidFill>
                  <a:schemeClr val="accent5">
                    <a:lumMod val="60000"/>
                    <a:lumOff val="40000"/>
                  </a:schemeClr>
                </a:solidFill>
                <a:latin typeface="+mj-lt"/>
                <a:ea typeface="+mj-ea"/>
                <a:cs typeface="+mj-cs"/>
              </a:rPr>
            </a:br>
            <a:endParaRPr lang="nl-NL" b="1" kern="1200" spc="0" baseline="0" dirty="0">
              <a:solidFill>
                <a:schemeClr val="accent5">
                  <a:lumMod val="60000"/>
                  <a:lumOff val="40000"/>
                </a:schemeClr>
              </a:solidFill>
              <a:latin typeface="+mj-lt"/>
              <a:ea typeface="+mj-ea"/>
              <a:cs typeface="+mj-cs"/>
            </a:endParaRPr>
          </a:p>
        </p:txBody>
      </p:sp>
      <p:sp>
        <p:nvSpPr>
          <p:cNvPr id="5" name="Tijdelijke aanduiding voor dianummer 4">
            <a:extLst>
              <a:ext uri="{FF2B5EF4-FFF2-40B4-BE49-F238E27FC236}">
                <a16:creationId xmlns:a16="http://schemas.microsoft.com/office/drawing/2014/main" id="{DFB24936-95F6-C7E1-B838-7DA64B6ABD5E}"/>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5</a:t>
            </a:fld>
            <a:endParaRPr lang="nl-NL"/>
          </a:p>
        </p:txBody>
      </p:sp>
      <p:sp>
        <p:nvSpPr>
          <p:cNvPr id="7" name="Tekstvak 6">
            <a:extLst>
              <a:ext uri="{FF2B5EF4-FFF2-40B4-BE49-F238E27FC236}">
                <a16:creationId xmlns:a16="http://schemas.microsoft.com/office/drawing/2014/main" id="{D2C2A154-FCCD-9411-D930-16F5540FAE8F}"/>
              </a:ext>
            </a:extLst>
          </p:cNvPr>
          <p:cNvSpPr txBox="1"/>
          <p:nvPr/>
        </p:nvSpPr>
        <p:spPr>
          <a:xfrm>
            <a:off x="-122511" y="1797270"/>
            <a:ext cx="4831146" cy="4419599"/>
          </a:xfrm>
          <a:prstGeom prst="rect">
            <a:avLst/>
          </a:prstGeom>
        </p:spPr>
        <p:txBody>
          <a:bodyPr vert="horz" lIns="0" tIns="0" rIns="0" bIns="0" numCol="1" spcCol="180000" rtlCol="0">
            <a:normAutofit/>
          </a:bodyPr>
          <a:lstStyle/>
          <a:p>
            <a:pPr marL="648000">
              <a:spcAft>
                <a:spcPts val="600"/>
              </a:spcAft>
              <a:buFont typeface="+mj-lt"/>
            </a:pPr>
            <a:endParaRPr lang="nl-NL" dirty="0"/>
          </a:p>
          <a:p>
            <a:pPr marL="648000">
              <a:spcAft>
                <a:spcPts val="600"/>
              </a:spcAft>
              <a:buFont typeface="+mj-lt"/>
            </a:pPr>
            <a:r>
              <a:rPr lang="nl-NL" dirty="0"/>
              <a:t>Jullie gaan een evenement organiseren. Uiteraard wordt dit een goed georganiseerd evenement maar het is natuurlijk ook belangrijk dat mensen weten wat ze mogen verwachten, wanneer het is, etc. Communicatie is daarom erg belangrijk. Maar hoe communiceer je zo dat er geen ruis ontstaat?</a:t>
            </a:r>
          </a:p>
        </p:txBody>
      </p:sp>
      <p:pic>
        <p:nvPicPr>
          <p:cNvPr id="8" name="Afbeelding 7">
            <a:extLst>
              <a:ext uri="{FF2B5EF4-FFF2-40B4-BE49-F238E27FC236}">
                <a16:creationId xmlns:a16="http://schemas.microsoft.com/office/drawing/2014/main" id="{9D64D202-FBD2-E739-FF04-754AC5637F7F}"/>
              </a:ext>
            </a:extLst>
          </p:cNvPr>
          <p:cNvPicPr>
            <a:picLocks noChangeAspect="1"/>
          </p:cNvPicPr>
          <p:nvPr/>
        </p:nvPicPr>
        <p:blipFill>
          <a:blip r:embed="rId2"/>
          <a:stretch>
            <a:fillRect/>
          </a:stretch>
        </p:blipFill>
        <p:spPr>
          <a:xfrm>
            <a:off x="5118260" y="1797270"/>
            <a:ext cx="6702265" cy="3217086"/>
          </a:xfrm>
          <a:prstGeom prst="rect">
            <a:avLst/>
          </a:prstGeom>
          <a:noFill/>
        </p:spPr>
      </p:pic>
      <p:sp>
        <p:nvSpPr>
          <p:cNvPr id="3" name="Tijdelijke aanduiding voor datum 2">
            <a:extLst>
              <a:ext uri="{FF2B5EF4-FFF2-40B4-BE49-F238E27FC236}">
                <a16:creationId xmlns:a16="http://schemas.microsoft.com/office/drawing/2014/main" id="{0DB12BD7-3CA7-CF5B-08B0-A86067494B7D}"/>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26-9-2023</a:t>
            </a:fld>
            <a:endParaRPr lang="nl-NL" noProof="0"/>
          </a:p>
        </p:txBody>
      </p:sp>
    </p:spTree>
    <p:extLst>
      <p:ext uri="{BB962C8B-B14F-4D97-AF65-F5344CB8AC3E}">
        <p14:creationId xmlns:p14="http://schemas.microsoft.com/office/powerpoint/2010/main" val="19217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0F3B5581-9009-B997-BB4F-B3FA90963810}"/>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6</a:t>
            </a:fld>
            <a:endParaRPr lang="nl-NL"/>
          </a:p>
        </p:txBody>
      </p:sp>
      <p:pic>
        <p:nvPicPr>
          <p:cNvPr id="4" name="Afbeelding 3">
            <a:extLst>
              <a:ext uri="{FF2B5EF4-FFF2-40B4-BE49-F238E27FC236}">
                <a16:creationId xmlns:a16="http://schemas.microsoft.com/office/drawing/2014/main" id="{2361F433-DE55-0103-59B5-126943D1801C}"/>
              </a:ext>
            </a:extLst>
          </p:cNvPr>
          <p:cNvPicPr>
            <a:picLocks noChangeAspect="1"/>
          </p:cNvPicPr>
          <p:nvPr/>
        </p:nvPicPr>
        <p:blipFill rotWithShape="1">
          <a:blip r:embed="rId2"/>
          <a:srcRect l="21262" r="15498"/>
          <a:stretch/>
        </p:blipFill>
        <p:spPr>
          <a:xfrm>
            <a:off x="371475" y="1700213"/>
            <a:ext cx="5656454" cy="3913188"/>
          </a:xfrm>
          <a:prstGeom prst="rect">
            <a:avLst/>
          </a:prstGeom>
          <a:noFill/>
        </p:spPr>
      </p:pic>
      <p:sp>
        <p:nvSpPr>
          <p:cNvPr id="11" name="Tekstvak 10">
            <a:extLst>
              <a:ext uri="{FF2B5EF4-FFF2-40B4-BE49-F238E27FC236}">
                <a16:creationId xmlns:a16="http://schemas.microsoft.com/office/drawing/2014/main" id="{16E995C7-7DFE-80D1-5C0E-C2C709F27F33}"/>
              </a:ext>
            </a:extLst>
          </p:cNvPr>
          <p:cNvSpPr txBox="1"/>
          <p:nvPr/>
        </p:nvSpPr>
        <p:spPr>
          <a:xfrm>
            <a:off x="6175376" y="1700212"/>
            <a:ext cx="4823846" cy="4429125"/>
          </a:xfrm>
          <a:prstGeom prst="rect">
            <a:avLst/>
          </a:prstGeom>
        </p:spPr>
        <p:txBody>
          <a:bodyPr vert="horz" lIns="0" tIns="0" rIns="0" bIns="0" numCol="1" spcCol="180000" rtlCol="0">
            <a:normAutofit/>
          </a:bodyPr>
          <a:lstStyle/>
          <a:p>
            <a:pPr>
              <a:lnSpc>
                <a:spcPct val="90000"/>
              </a:lnSpc>
              <a:spcAft>
                <a:spcPts val="600"/>
              </a:spcAft>
            </a:pPr>
            <a:endParaRPr lang="nl-NL" sz="1500"/>
          </a:p>
          <a:p>
            <a:pPr marL="342900" indent="-342900">
              <a:lnSpc>
                <a:spcPct val="90000"/>
              </a:lnSpc>
              <a:spcAft>
                <a:spcPts val="600"/>
              </a:spcAft>
              <a:buFont typeface="+mj-lt"/>
              <a:buAutoNum type="arabicPeriod"/>
            </a:pPr>
            <a:r>
              <a:rPr lang="nl-NL" sz="1500"/>
              <a:t>Kijk nog eens naar de drie communicatiemiddelen uit jullie communicatieplan. In hoeverre sluiten die aan bij de criteria van AIDA? Of gaan jullie nog iets aanpassen? </a:t>
            </a:r>
          </a:p>
          <a:p>
            <a:pPr marL="342900" indent="-342900">
              <a:lnSpc>
                <a:spcPct val="90000"/>
              </a:lnSpc>
              <a:spcAft>
                <a:spcPts val="600"/>
              </a:spcAft>
              <a:buFont typeface="+mj-lt"/>
              <a:buAutoNum type="arabicPeriod"/>
            </a:pPr>
            <a:endParaRPr lang="nl-NL" sz="1500"/>
          </a:p>
          <a:p>
            <a:pPr marL="342900" indent="-342900">
              <a:lnSpc>
                <a:spcPct val="90000"/>
              </a:lnSpc>
              <a:spcAft>
                <a:spcPts val="600"/>
              </a:spcAft>
              <a:buFont typeface="+mj-lt"/>
              <a:buAutoNum type="arabicPeriod"/>
            </a:pPr>
            <a:r>
              <a:rPr lang="nl-NL" sz="1500"/>
              <a:t>Pak nu de uitnodiging die jullie misschien al hebben. Bedenk hoe je het AIDA model kan toepassen op het gekozen medium.</a:t>
            </a:r>
          </a:p>
          <a:p>
            <a:pPr marL="342900" indent="-342900">
              <a:lnSpc>
                <a:spcPct val="90000"/>
              </a:lnSpc>
              <a:spcAft>
                <a:spcPts val="600"/>
              </a:spcAft>
              <a:buFont typeface="+mj-lt"/>
              <a:buAutoNum type="arabicPeriod"/>
            </a:pPr>
            <a:endParaRPr lang="nl-NL" sz="1500"/>
          </a:p>
          <a:p>
            <a:pPr marL="342900" indent="-342900">
              <a:lnSpc>
                <a:spcPct val="90000"/>
              </a:lnSpc>
              <a:spcAft>
                <a:spcPts val="600"/>
              </a:spcAft>
              <a:buFont typeface="+mj-lt"/>
              <a:buAutoNum type="arabicPeriod"/>
            </a:pPr>
            <a:r>
              <a:rPr lang="nl-NL" sz="1500"/>
              <a:t>Leg de uitnodiging dan naast de Marketingmix, de 7 P’s: sluit het aan of moet er iets bij of aangepast worden? </a:t>
            </a:r>
          </a:p>
          <a:p>
            <a:pPr marL="342900" indent="-342900">
              <a:lnSpc>
                <a:spcPct val="90000"/>
              </a:lnSpc>
              <a:spcAft>
                <a:spcPts val="600"/>
              </a:spcAft>
              <a:buFont typeface="+mj-lt"/>
              <a:buAutoNum type="arabicPeriod"/>
            </a:pPr>
            <a:endParaRPr lang="nl-NL" sz="1500"/>
          </a:p>
          <a:p>
            <a:pPr marL="342900" indent="-342900">
              <a:lnSpc>
                <a:spcPct val="90000"/>
              </a:lnSpc>
              <a:spcAft>
                <a:spcPts val="600"/>
              </a:spcAft>
              <a:buFont typeface="+mj-lt"/>
              <a:buAutoNum type="arabicPeriod"/>
            </a:pPr>
            <a:r>
              <a:rPr lang="nl-NL" sz="1500"/>
              <a:t>Pas alle input toe en pas dus de uitnodiging aan. </a:t>
            </a:r>
          </a:p>
        </p:txBody>
      </p:sp>
      <p:sp>
        <p:nvSpPr>
          <p:cNvPr id="2" name="Titel 1">
            <a:extLst>
              <a:ext uri="{FF2B5EF4-FFF2-40B4-BE49-F238E27FC236}">
                <a16:creationId xmlns:a16="http://schemas.microsoft.com/office/drawing/2014/main" id="{0207451F-A36E-7844-5AAC-421F721EC6EA}"/>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solidFill>
                  <a:schemeClr val="accent5">
                    <a:lumMod val="60000"/>
                    <a:lumOff val="40000"/>
                  </a:schemeClr>
                </a:solidFill>
                <a:latin typeface="+mj-lt"/>
                <a:ea typeface="+mj-ea"/>
                <a:cs typeface="+mj-cs"/>
              </a:rPr>
              <a:t>Opdracht waar jullie na de uitleg mee aan de slag gaan:  </a:t>
            </a:r>
          </a:p>
        </p:txBody>
      </p:sp>
      <p:sp>
        <p:nvSpPr>
          <p:cNvPr id="3" name="Tijdelijke aanduiding voor datum 2">
            <a:extLst>
              <a:ext uri="{FF2B5EF4-FFF2-40B4-BE49-F238E27FC236}">
                <a16:creationId xmlns:a16="http://schemas.microsoft.com/office/drawing/2014/main" id="{834D8B7B-6850-4C5C-4C2B-A5D2DA94EB2D}"/>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26-9-2023</a:t>
            </a:fld>
            <a:endParaRPr lang="nl-NL" noProof="0"/>
          </a:p>
        </p:txBody>
      </p:sp>
    </p:spTree>
    <p:extLst>
      <p:ext uri="{BB962C8B-B14F-4D97-AF65-F5344CB8AC3E}">
        <p14:creationId xmlns:p14="http://schemas.microsoft.com/office/powerpoint/2010/main" val="220685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2E81CE75-01FB-7C9F-CEAD-30D96BBAE8A4}"/>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7</a:t>
            </a:fld>
            <a:endParaRPr lang="nl-NL" noProof="0"/>
          </a:p>
        </p:txBody>
      </p:sp>
      <p:pic>
        <p:nvPicPr>
          <p:cNvPr id="5" name="Afbeelding 4">
            <a:extLst>
              <a:ext uri="{FF2B5EF4-FFF2-40B4-BE49-F238E27FC236}">
                <a16:creationId xmlns:a16="http://schemas.microsoft.com/office/drawing/2014/main" id="{66561DAA-1E8E-D803-946C-8C979C34B50E}"/>
              </a:ext>
            </a:extLst>
          </p:cNvPr>
          <p:cNvPicPr>
            <a:picLocks noChangeAspect="1"/>
          </p:cNvPicPr>
          <p:nvPr/>
        </p:nvPicPr>
        <p:blipFill>
          <a:blip r:embed="rId2"/>
          <a:stretch>
            <a:fillRect/>
          </a:stretch>
        </p:blipFill>
        <p:spPr>
          <a:xfrm>
            <a:off x="3062555" y="210979"/>
            <a:ext cx="8332106" cy="5832474"/>
          </a:xfrm>
          <a:prstGeom prst="rect">
            <a:avLst/>
          </a:prstGeom>
          <a:noFill/>
        </p:spPr>
      </p:pic>
      <p:sp>
        <p:nvSpPr>
          <p:cNvPr id="2" name="Tijdelijke aanduiding voor datum 1">
            <a:extLst>
              <a:ext uri="{FF2B5EF4-FFF2-40B4-BE49-F238E27FC236}">
                <a16:creationId xmlns:a16="http://schemas.microsoft.com/office/drawing/2014/main" id="{EC5A7A35-8E56-1EE4-22D5-5DC1A0461285}"/>
              </a:ext>
            </a:extLst>
          </p:cNvPr>
          <p:cNvSpPr>
            <a:spLocks noGrp="1"/>
          </p:cNvSpPr>
          <p:nvPr>
            <p:ph type="dt" sz="half" idx="10"/>
          </p:nvPr>
        </p:nvSpPr>
        <p:spPr/>
        <p:txBody>
          <a:bodyPr/>
          <a:lstStyle/>
          <a:p>
            <a:pPr>
              <a:spcAft>
                <a:spcPts val="600"/>
              </a:spcAft>
            </a:pPr>
            <a:fld id="{3316F65A-B4BA-49A9-886F-F5BBDA16BDE6}" type="datetime1">
              <a:rPr lang="nl-NL" smtClean="0"/>
              <a:pPr>
                <a:spcAft>
                  <a:spcPts val="600"/>
                </a:spcAft>
              </a:pPr>
              <a:t>26-9-2023</a:t>
            </a:fld>
            <a:endParaRPr lang="en-GB"/>
          </a:p>
        </p:txBody>
      </p:sp>
      <p:sp>
        <p:nvSpPr>
          <p:cNvPr id="4" name="Tijdelijke aanduiding voor dianummer 3">
            <a:extLst>
              <a:ext uri="{FF2B5EF4-FFF2-40B4-BE49-F238E27FC236}">
                <a16:creationId xmlns:a16="http://schemas.microsoft.com/office/drawing/2014/main" id="{7F239B71-A1BA-69AB-490E-BAC061FC8D3C}"/>
              </a:ext>
            </a:extLst>
          </p:cNvPr>
          <p:cNvSpPr>
            <a:spLocks noGrp="1"/>
          </p:cNvSpPr>
          <p:nvPr>
            <p:ph type="sldNum" sz="quarter" idx="12"/>
          </p:nvPr>
        </p:nvSpPr>
        <p:spPr/>
        <p:txBody>
          <a:bodyPr/>
          <a:lstStyle/>
          <a:p>
            <a:pPr>
              <a:spcAft>
                <a:spcPts val="600"/>
              </a:spcAft>
            </a:pPr>
            <a:fld id="{45B76B8B-DE07-48A4-9913-B57A52F2F853}" type="slidenum">
              <a:rPr lang="en-GB" smtClean="0"/>
              <a:pPr>
                <a:spcAft>
                  <a:spcPts val="600"/>
                </a:spcAft>
              </a:pPr>
              <a:t>7</a:t>
            </a:fld>
            <a:endParaRPr lang="en-GB"/>
          </a:p>
        </p:txBody>
      </p:sp>
      <p:sp>
        <p:nvSpPr>
          <p:cNvPr id="7" name="Tekstvak 6">
            <a:extLst>
              <a:ext uri="{FF2B5EF4-FFF2-40B4-BE49-F238E27FC236}">
                <a16:creationId xmlns:a16="http://schemas.microsoft.com/office/drawing/2014/main" id="{1E1AE211-51E6-E35E-38C3-BADF7F6FD902}"/>
              </a:ext>
            </a:extLst>
          </p:cNvPr>
          <p:cNvSpPr txBox="1"/>
          <p:nvPr/>
        </p:nvSpPr>
        <p:spPr>
          <a:xfrm>
            <a:off x="2922443" y="6277689"/>
            <a:ext cx="6094268" cy="369332"/>
          </a:xfrm>
          <a:prstGeom prst="rect">
            <a:avLst/>
          </a:prstGeom>
          <a:noFill/>
        </p:spPr>
        <p:txBody>
          <a:bodyPr wrap="square">
            <a:spAutoFit/>
          </a:bodyPr>
          <a:lstStyle/>
          <a:p>
            <a:r>
              <a:rPr lang="nl-NL" dirty="0">
                <a:solidFill>
                  <a:schemeClr val="bg2"/>
                </a:solidFill>
              </a:rPr>
              <a:t>https://www.provencontext.nl/blog/communicatiemiddelen/</a:t>
            </a:r>
          </a:p>
        </p:txBody>
      </p:sp>
      <p:sp>
        <p:nvSpPr>
          <p:cNvPr id="8" name="Tekstvak 7">
            <a:extLst>
              <a:ext uri="{FF2B5EF4-FFF2-40B4-BE49-F238E27FC236}">
                <a16:creationId xmlns:a16="http://schemas.microsoft.com/office/drawing/2014/main" id="{91FA06B2-1925-11C5-E6CD-4F0DF2568ADF}"/>
              </a:ext>
            </a:extLst>
          </p:cNvPr>
          <p:cNvSpPr txBox="1"/>
          <p:nvPr/>
        </p:nvSpPr>
        <p:spPr>
          <a:xfrm>
            <a:off x="454603" y="210979"/>
            <a:ext cx="2330160" cy="1200329"/>
          </a:xfrm>
          <a:prstGeom prst="rect">
            <a:avLst/>
          </a:prstGeom>
          <a:noFill/>
        </p:spPr>
        <p:txBody>
          <a:bodyPr wrap="square" rtlCol="0">
            <a:spAutoFit/>
          </a:bodyPr>
          <a:lstStyle/>
          <a:p>
            <a:r>
              <a:rPr lang="nl-NL" sz="3600" dirty="0">
                <a:solidFill>
                  <a:schemeClr val="bg2"/>
                </a:solidFill>
              </a:rPr>
              <a:t>Inspiratie nodig? </a:t>
            </a:r>
          </a:p>
        </p:txBody>
      </p:sp>
    </p:spTree>
    <p:extLst>
      <p:ext uri="{BB962C8B-B14F-4D97-AF65-F5344CB8AC3E}">
        <p14:creationId xmlns:p14="http://schemas.microsoft.com/office/powerpoint/2010/main" val="103920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00C99-E897-5E46-3D55-C6A1D90B5C45}"/>
              </a:ext>
            </a:extLst>
          </p:cNvPr>
          <p:cNvSpPr>
            <a:spLocks noGrp="1"/>
          </p:cNvSpPr>
          <p:nvPr>
            <p:ph type="ctrTitle"/>
          </p:nvPr>
        </p:nvSpPr>
        <p:spPr/>
        <p:txBody>
          <a:bodyPr/>
          <a:lstStyle/>
          <a:p>
            <a:r>
              <a:rPr lang="nl-NL" dirty="0"/>
              <a:t>Vragen? </a:t>
            </a:r>
          </a:p>
        </p:txBody>
      </p:sp>
      <p:sp>
        <p:nvSpPr>
          <p:cNvPr id="3" name="Tijdelijke aanduiding voor dianummer 2">
            <a:extLst>
              <a:ext uri="{FF2B5EF4-FFF2-40B4-BE49-F238E27FC236}">
                <a16:creationId xmlns:a16="http://schemas.microsoft.com/office/drawing/2014/main" id="{55B63753-78F3-A6FF-7D3B-230114BDD906}"/>
              </a:ext>
            </a:extLst>
          </p:cNvPr>
          <p:cNvSpPr>
            <a:spLocks noGrp="1"/>
          </p:cNvSpPr>
          <p:nvPr>
            <p:ph type="sldNum" sz="quarter" idx="12"/>
          </p:nvPr>
        </p:nvSpPr>
        <p:spPr/>
        <p:txBody>
          <a:bodyPr/>
          <a:lstStyle/>
          <a:p>
            <a:fld id="{45B76B8B-DE07-48A4-9913-B57A52F2F853}" type="slidenum">
              <a:rPr lang="nl-NL" noProof="0" smtClean="0"/>
              <a:pPr/>
              <a:t>8</a:t>
            </a:fld>
            <a:endParaRPr lang="nl-NL" noProof="0"/>
          </a:p>
        </p:txBody>
      </p:sp>
    </p:spTree>
    <p:extLst>
      <p:ext uri="{BB962C8B-B14F-4D97-AF65-F5344CB8AC3E}">
        <p14:creationId xmlns:p14="http://schemas.microsoft.com/office/powerpoint/2010/main" val="559340871"/>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F91D80BE6AC04C9730F110F8415C90" ma:contentTypeVersion="2" ma:contentTypeDescription="Een nieuw document maken." ma:contentTypeScope="" ma:versionID="10249d337cbc4315fba62bc51201ee2f">
  <xsd:schema xmlns:xsd="http://www.w3.org/2001/XMLSchema" xmlns:xs="http://www.w3.org/2001/XMLSchema" xmlns:p="http://schemas.microsoft.com/office/2006/metadata/properties" xmlns:ns2="8b76c47c-3128-4e42-ab07-d1b7128ce0a7" xmlns:ns3="a6fbb513-fa45-46b0-b5ca-a1a286ffd1be" targetNamespace="http://schemas.microsoft.com/office/2006/metadata/properties" ma:root="true" ma:fieldsID="d51ccaedc966ce8fac6d28ac8d68361d" ns2:_="" ns3:_="">
    <xsd:import namespace="8b76c47c-3128-4e42-ab07-d1b7128ce0a7"/>
    <xsd:import namespace="a6fbb513-fa45-46b0-b5ca-a1a286ffd1b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6c47c-3128-4e42-ab07-d1b7128ce0a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fbb513-fa45-46b0-b5ca-a1a286ffd1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F09E03E5-2BB5-4E3C-B016-0E8DAA68F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6c47c-3128-4e42-ab07-d1b7128ce0a7"/>
    <ds:schemaRef ds:uri="a6fbb513-fa45-46b0-b5ca-a1a286ffd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E16C3-8304-44EC-8C9E-E07169003481}"/>
</file>

<file path=customXml/itemProps4.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s>
</ds:datastoreItem>
</file>

<file path=docProps/app.xml><?xml version="1.0" encoding="utf-8"?>
<Properties xmlns="http://schemas.openxmlformats.org/officeDocument/2006/extended-properties" xmlns:vt="http://schemas.openxmlformats.org/officeDocument/2006/docPropsVTypes">
  <Template>Yuverta</Template>
  <TotalTime>34</TotalTime>
  <Words>512</Words>
  <Application>Microsoft Office PowerPoint</Application>
  <PresentationFormat>Breedbeeld</PresentationFormat>
  <Paragraphs>65</Paragraphs>
  <Slides>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Arial Black</vt:lpstr>
      <vt:lpstr>Calibri</vt:lpstr>
      <vt:lpstr>Google Sans</vt:lpstr>
      <vt:lpstr>Yuverta</vt:lpstr>
      <vt:lpstr>Het maken van een uitnodiging AIDA en 7P’s </vt:lpstr>
      <vt:lpstr>Opdracht waar jullie na de uitleg mee aan de slag gaan:  </vt:lpstr>
      <vt:lpstr>Waarom input? </vt:lpstr>
      <vt:lpstr>Marketingmix</vt:lpstr>
      <vt:lpstr>Communicatiemodel en AIDA </vt:lpstr>
      <vt:lpstr>Opdracht waar jullie na de uitleg mee aan de slag gaan:  </vt:lpstr>
      <vt:lpstr>PowerPoint-presentatie</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maken van een uitnodiging</dc:title>
  <dc:creator>Pascalle Cup</dc:creator>
  <dc:description>Template by HQ Solutions</dc:description>
  <cp:lastModifiedBy>Pascalle Cup</cp:lastModifiedBy>
  <cp:revision>1</cp:revision>
  <dcterms:created xsi:type="dcterms:W3CDTF">2023-09-26T20:03:12Z</dcterms:created>
  <dcterms:modified xsi:type="dcterms:W3CDTF">2023-09-26T20:37:45Z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ies>
</file>